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6" r:id="rId11"/>
    <p:sldId id="257" r:id="rId1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1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81A09-2CAD-43B5-956A-B8F4A17FE311}" type="datetimeFigureOut">
              <a:rPr lang="sk-SK" smtClean="0"/>
              <a:t>22.2.2018</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45405-7305-445B-AA7F-8587D3D325D1}" type="slidenum">
              <a:rPr lang="sk-SK" smtClean="0"/>
              <a:t>‹#›</a:t>
            </a:fld>
            <a:endParaRPr lang="sk-SK"/>
          </a:p>
        </p:txBody>
      </p:sp>
    </p:spTree>
    <p:extLst>
      <p:ext uri="{BB962C8B-B14F-4D97-AF65-F5344CB8AC3E}">
        <p14:creationId xmlns:p14="http://schemas.microsoft.com/office/powerpoint/2010/main" val="45852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sk-SK"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FA32ED2A-36C1-4651-AEE1-B7E3C25BA529}" type="datetime1">
              <a:rPr lang="sk-SK" smtClean="0"/>
              <a:t>22.2.2018</a:t>
            </a:fld>
            <a:endParaRPr lang="sk-SK"/>
          </a:p>
        </p:txBody>
      </p:sp>
      <p:sp>
        <p:nvSpPr>
          <p:cNvPr id="5" name="Footer Placeholder 4"/>
          <p:cNvSpPr>
            <a:spLocks noGrp="1"/>
          </p:cNvSpPr>
          <p:nvPr>
            <p:ph type="ftr" sz="quarter" idx="11"/>
          </p:nvPr>
        </p:nvSpPr>
        <p:spPr/>
        <p:txBody>
          <a:bodyPr/>
          <a:lstStyle/>
          <a:p>
            <a:r>
              <a:rPr lang="en-US" dirty="0" err="1" smtClean="0"/>
              <a:t>MediTec</a:t>
            </a:r>
            <a:r>
              <a:rPr lang="en-US" dirty="0" smtClean="0"/>
              <a:t> Project Number: 585980-EPP- 1-2017-1-DE-CBHE-JP</a:t>
            </a:r>
            <a:endParaRPr lang="sk-SK" dirty="0"/>
          </a:p>
        </p:txBody>
      </p:sp>
      <p:sp>
        <p:nvSpPr>
          <p:cNvPr id="6" name="Slide Number Placeholder 5"/>
          <p:cNvSpPr>
            <a:spLocks noGrp="1"/>
          </p:cNvSpPr>
          <p:nvPr>
            <p:ph type="sldNum" sz="quarter" idx="12"/>
          </p:nvPr>
        </p:nvSpPr>
        <p:spPr/>
        <p:txBody>
          <a:bodyPr/>
          <a:lstStyle/>
          <a:p>
            <a:fld id="{9FEB111F-EB93-43DF-9816-33923EB30A7E}" type="slidenum">
              <a:rPr lang="sk-SK" smtClean="0"/>
              <a:t>‹#›</a:t>
            </a:fld>
            <a:endParaRPr lang="sk-SK"/>
          </a:p>
        </p:txBody>
      </p:sp>
      <p:sp>
        <p:nvSpPr>
          <p:cNvPr id="8" name="مربع نص 10"/>
          <p:cNvSpPr txBox="1"/>
          <p:nvPr userDrawn="1"/>
        </p:nvSpPr>
        <p:spPr>
          <a:xfrm>
            <a:off x="2609878" y="5835196"/>
            <a:ext cx="9177560" cy="461665"/>
          </a:xfrm>
          <a:prstGeom prst="rect">
            <a:avLst/>
          </a:prstGeom>
          <a:noFill/>
        </p:spPr>
        <p:txBody>
          <a:bodyPr wrap="square" rtlCol="1">
            <a:spAutoFit/>
          </a:bodyPr>
          <a:lstStyle/>
          <a:p>
            <a:pPr algn="l"/>
            <a:r>
              <a:rPr lang="en-US" sz="1200" dirty="0" smtClean="0"/>
              <a:t>Disclaimer: </a:t>
            </a:r>
            <a:r>
              <a:rPr lang="sk-SK" sz="1200" dirty="0" smtClean="0"/>
              <a:t>T</a:t>
            </a:r>
            <a:r>
              <a:rPr lang="en-US" sz="1200" dirty="0" smtClean="0"/>
              <a:t>his project has been funded with support from the European commission. This publication [communication] reflects the views only of the author, and the commission cannot be held responsible for any use which may be made of the information contained therein</a:t>
            </a:r>
            <a:r>
              <a:rPr lang="sk-SK" sz="1200" dirty="0" smtClean="0"/>
              <a:t>.</a:t>
            </a:r>
            <a:endParaRPr lang="ar-SA" sz="1200" dirty="0"/>
          </a:p>
        </p:txBody>
      </p:sp>
      <p:grpSp>
        <p:nvGrpSpPr>
          <p:cNvPr id="10" name="Skupina 4"/>
          <p:cNvGrpSpPr/>
          <p:nvPr userDrawn="1"/>
        </p:nvGrpSpPr>
        <p:grpSpPr>
          <a:xfrm>
            <a:off x="4299411" y="5441363"/>
            <a:ext cx="5798494" cy="334344"/>
            <a:chOff x="6361579" y="6376914"/>
            <a:chExt cx="5798494" cy="334344"/>
          </a:xfrm>
        </p:grpSpPr>
        <p:grpSp>
          <p:nvGrpSpPr>
            <p:cNvPr id="11" name="Group 10"/>
            <p:cNvGrpSpPr/>
            <p:nvPr userDrawn="1"/>
          </p:nvGrpSpPr>
          <p:grpSpPr>
            <a:xfrm>
              <a:off x="6361579" y="6376914"/>
              <a:ext cx="5203432" cy="334344"/>
              <a:chOff x="6283834" y="6376914"/>
              <a:chExt cx="5203432" cy="334344"/>
            </a:xfrm>
          </p:grpSpPr>
          <p:grpSp>
            <p:nvGrpSpPr>
              <p:cNvPr id="14" name="Group 13"/>
              <p:cNvGrpSpPr/>
              <p:nvPr userDrawn="1"/>
            </p:nvGrpSpPr>
            <p:grpSpPr>
              <a:xfrm>
                <a:off x="6283834" y="6387258"/>
                <a:ext cx="1337022" cy="324000"/>
                <a:chOff x="10855833" y="6387258"/>
                <a:chExt cx="1337022" cy="32400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5833" y="6387258"/>
                  <a:ext cx="625395" cy="324000"/>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9840" y="6387258"/>
                  <a:ext cx="324000" cy="324000"/>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68855" y="6387258"/>
                  <a:ext cx="324000" cy="324000"/>
                </a:xfrm>
                <a:prstGeom prst="rect">
                  <a:avLst/>
                </a:prstGeom>
              </p:spPr>
            </p:pic>
          </p:gr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03071" y="6387258"/>
                <a:ext cx="460119" cy="324000"/>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72428" y="6387258"/>
                <a:ext cx="324326" cy="324000"/>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0556" y="6387258"/>
                <a:ext cx="324000" cy="324000"/>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68586" y="6382497"/>
                <a:ext cx="255621" cy="324000"/>
              </a:xfrm>
              <a:prstGeom prst="rect">
                <a:avLst/>
              </a:prstGeom>
            </p:spPr>
          </p:pic>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94181" y="6376914"/>
                <a:ext cx="593085" cy="324000"/>
              </a:xfrm>
              <a:prstGeom prst="rect">
                <a:avLst/>
              </a:prstGeom>
            </p:spPr>
          </p:pic>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26655" y="6387258"/>
                <a:ext cx="341834" cy="324000"/>
              </a:xfrm>
              <a:prstGeom prst="rect">
                <a:avLst/>
              </a:prstGeom>
            </p:spPr>
          </p:pic>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655701" y="6387258"/>
                <a:ext cx="324000" cy="324000"/>
              </a:xfrm>
              <a:prstGeom prst="rect">
                <a:avLst/>
              </a:prstGeom>
            </p:spPr>
          </p:pic>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371336" y="6387258"/>
                <a:ext cx="270001" cy="324000"/>
              </a:xfrm>
              <a:prstGeom prst="rect">
                <a:avLst/>
              </a:prstGeom>
            </p:spPr>
          </p:pic>
          <p:pic>
            <p:nvPicPr>
              <p:cNvPr id="23" name="Picture 2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9138" y="6376914"/>
                <a:ext cx="324000" cy="324000"/>
              </a:xfrm>
              <a:prstGeom prst="rect">
                <a:avLst/>
              </a:prstGeom>
            </p:spPr>
          </p:pic>
          <p:pic>
            <p:nvPicPr>
              <p:cNvPr id="24" name="Picture 2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12754" y="6387258"/>
                <a:ext cx="324000" cy="324000"/>
              </a:xfrm>
              <a:prstGeom prst="rect">
                <a:avLst/>
              </a:prstGeom>
            </p:spPr>
          </p:pic>
        </p:grpSp>
        <p:pic>
          <p:nvPicPr>
            <p:cNvPr id="12" name="Picture 1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919359" y="6381076"/>
              <a:ext cx="240714" cy="324000"/>
            </a:xfrm>
            <a:prstGeom prst="rect">
              <a:avLst/>
            </a:prstGeom>
          </p:spPr>
        </p:pic>
        <p:pic>
          <p:nvPicPr>
            <p:cNvPr id="13" name="Picture 2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599155" y="6376914"/>
              <a:ext cx="288174" cy="324000"/>
            </a:xfrm>
            <a:prstGeom prst="rect">
              <a:avLst/>
            </a:prstGeom>
          </p:spPr>
        </p:pic>
      </p:grpSp>
    </p:spTree>
    <p:extLst>
      <p:ext uri="{BB962C8B-B14F-4D97-AF65-F5344CB8AC3E}">
        <p14:creationId xmlns:p14="http://schemas.microsoft.com/office/powerpoint/2010/main" val="265178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2F72CBB6-0F94-4BEF-8B24-517F25926B02}" type="datetime1">
              <a:rPr lang="sk-SK" smtClean="0"/>
              <a:t>22.2.2018</a:t>
            </a:fld>
            <a:endParaRPr lang="sk-SK"/>
          </a:p>
        </p:txBody>
      </p:sp>
      <p:sp>
        <p:nvSpPr>
          <p:cNvPr id="5" name="Footer Placeholder 4"/>
          <p:cNvSpPr>
            <a:spLocks noGrp="1"/>
          </p:cNvSpPr>
          <p:nvPr>
            <p:ph type="ftr" sz="quarter" idx="11"/>
          </p:nvPr>
        </p:nvSpPr>
        <p:spPr/>
        <p:txBody>
          <a:bodyPr/>
          <a:lstStyle/>
          <a:p>
            <a:r>
              <a:rPr lang="en-US" smtClean="0"/>
              <a:t>MediTec Project Number: 585980-EPP- 1-2017-1-DE-CBHE-JP</a:t>
            </a:r>
            <a:endParaRPr lang="sk-SK"/>
          </a:p>
        </p:txBody>
      </p:sp>
      <p:sp>
        <p:nvSpPr>
          <p:cNvPr id="6" name="Slide Number Placeholder 5"/>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1398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6B2F8398-C6BB-4395-8D3A-E09C9D365883}" type="datetime1">
              <a:rPr lang="sk-SK" smtClean="0"/>
              <a:t>22.2.2018</a:t>
            </a:fld>
            <a:endParaRPr lang="sk-SK"/>
          </a:p>
        </p:txBody>
      </p:sp>
      <p:sp>
        <p:nvSpPr>
          <p:cNvPr id="5" name="Footer Placeholder 4"/>
          <p:cNvSpPr>
            <a:spLocks noGrp="1"/>
          </p:cNvSpPr>
          <p:nvPr>
            <p:ph type="ftr" sz="quarter" idx="11"/>
          </p:nvPr>
        </p:nvSpPr>
        <p:spPr/>
        <p:txBody>
          <a:bodyPr/>
          <a:lstStyle/>
          <a:p>
            <a:r>
              <a:rPr lang="en-US" smtClean="0"/>
              <a:t>MediTec Project Number: 585980-EPP- 1-2017-1-DE-CBHE-JP</a:t>
            </a:r>
            <a:endParaRPr lang="sk-SK"/>
          </a:p>
        </p:txBody>
      </p:sp>
      <p:sp>
        <p:nvSpPr>
          <p:cNvPr id="6" name="Slide Number Placeholder 5"/>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130544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31"/>
            <a:ext cx="10945304" cy="737811"/>
          </a:xfrm>
        </p:spPr>
        <p:txBody>
          <a:bodyPr/>
          <a:lstStyle/>
          <a:p>
            <a:r>
              <a:rPr lang="en-US" dirty="0" smtClean="0"/>
              <a:t>Click to edit Master title style</a:t>
            </a:r>
            <a:endParaRPr lang="sk-SK" dirty="0"/>
          </a:p>
        </p:txBody>
      </p:sp>
      <p:sp>
        <p:nvSpPr>
          <p:cNvPr id="3" name="Content Placeholder 2"/>
          <p:cNvSpPr>
            <a:spLocks noGrp="1"/>
          </p:cNvSpPr>
          <p:nvPr>
            <p:ph idx="1"/>
          </p:nvPr>
        </p:nvSpPr>
        <p:spPr>
          <a:xfrm>
            <a:off x="838200" y="970961"/>
            <a:ext cx="10945304" cy="52060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8721DF18-8CF0-4FD5-8321-1D4F464FD984}" type="datetime1">
              <a:rPr lang="sk-SK" smtClean="0"/>
              <a:t>22.2.2018</a:t>
            </a:fld>
            <a:endParaRPr lang="sk-SK"/>
          </a:p>
        </p:txBody>
      </p:sp>
      <p:sp>
        <p:nvSpPr>
          <p:cNvPr id="5" name="Footer Placeholder 4"/>
          <p:cNvSpPr>
            <a:spLocks noGrp="1"/>
          </p:cNvSpPr>
          <p:nvPr>
            <p:ph type="ftr" sz="quarter" idx="11"/>
          </p:nvPr>
        </p:nvSpPr>
        <p:spPr/>
        <p:txBody>
          <a:bodyPr/>
          <a:lstStyle/>
          <a:p>
            <a:r>
              <a:rPr lang="en-US" smtClean="0"/>
              <a:t>MediTec Project Number: 585980-EPP- 1-2017-1-DE-CBHE-JP</a:t>
            </a:r>
            <a:endParaRPr lang="sk-SK"/>
          </a:p>
        </p:txBody>
      </p:sp>
      <p:sp>
        <p:nvSpPr>
          <p:cNvPr id="6" name="Slide Number Placeholder 5"/>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251549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k-S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998772-6808-486D-A6CD-8FB1EDE1FB38}" type="datetime1">
              <a:rPr lang="sk-SK" smtClean="0"/>
              <a:t>22.2.2018</a:t>
            </a:fld>
            <a:endParaRPr lang="sk-SK"/>
          </a:p>
        </p:txBody>
      </p:sp>
      <p:sp>
        <p:nvSpPr>
          <p:cNvPr id="5" name="Footer Placeholder 4"/>
          <p:cNvSpPr>
            <a:spLocks noGrp="1"/>
          </p:cNvSpPr>
          <p:nvPr>
            <p:ph type="ftr" sz="quarter" idx="11"/>
          </p:nvPr>
        </p:nvSpPr>
        <p:spPr/>
        <p:txBody>
          <a:bodyPr/>
          <a:lstStyle/>
          <a:p>
            <a:r>
              <a:rPr lang="en-US" smtClean="0"/>
              <a:t>MediTec Project Number: 585980-EPP- 1-2017-1-DE-CBHE-JP</a:t>
            </a:r>
            <a:endParaRPr lang="sk-SK"/>
          </a:p>
        </p:txBody>
      </p:sp>
      <p:sp>
        <p:nvSpPr>
          <p:cNvPr id="6" name="Slide Number Placeholder 5"/>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391769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DC970286-3F6C-49FE-84DC-E0147040CFE5}" type="datetime1">
              <a:rPr lang="sk-SK" smtClean="0"/>
              <a:t>22.2.2018</a:t>
            </a:fld>
            <a:endParaRPr lang="sk-SK"/>
          </a:p>
        </p:txBody>
      </p:sp>
      <p:sp>
        <p:nvSpPr>
          <p:cNvPr id="6" name="Footer Placeholder 5"/>
          <p:cNvSpPr>
            <a:spLocks noGrp="1"/>
          </p:cNvSpPr>
          <p:nvPr>
            <p:ph type="ftr" sz="quarter" idx="11"/>
          </p:nvPr>
        </p:nvSpPr>
        <p:spPr/>
        <p:txBody>
          <a:bodyPr/>
          <a:lstStyle/>
          <a:p>
            <a:r>
              <a:rPr lang="en-US" smtClean="0"/>
              <a:t>MediTec Project Number: 585980-EPP- 1-2017-1-DE-CBHE-JP</a:t>
            </a:r>
            <a:endParaRPr lang="sk-SK"/>
          </a:p>
        </p:txBody>
      </p:sp>
      <p:sp>
        <p:nvSpPr>
          <p:cNvPr id="7" name="Slide Number Placeholder 6"/>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412121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k-S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77712C1B-4034-4494-BD98-9826CB18A878}" type="datetime1">
              <a:rPr lang="sk-SK" smtClean="0"/>
              <a:t>22.2.2018</a:t>
            </a:fld>
            <a:endParaRPr lang="sk-SK"/>
          </a:p>
        </p:txBody>
      </p:sp>
      <p:sp>
        <p:nvSpPr>
          <p:cNvPr id="8" name="Footer Placeholder 7"/>
          <p:cNvSpPr>
            <a:spLocks noGrp="1"/>
          </p:cNvSpPr>
          <p:nvPr>
            <p:ph type="ftr" sz="quarter" idx="11"/>
          </p:nvPr>
        </p:nvSpPr>
        <p:spPr/>
        <p:txBody>
          <a:bodyPr/>
          <a:lstStyle/>
          <a:p>
            <a:r>
              <a:rPr lang="en-US" smtClean="0"/>
              <a:t>MediTec Project Number: 585980-EPP- 1-2017-1-DE-CBHE-JP</a:t>
            </a:r>
            <a:endParaRPr lang="sk-SK"/>
          </a:p>
        </p:txBody>
      </p:sp>
      <p:sp>
        <p:nvSpPr>
          <p:cNvPr id="9" name="Slide Number Placeholder 8"/>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249507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2606D7CD-B0F2-4198-BA17-F703DEF8382C}" type="datetime1">
              <a:rPr lang="sk-SK" smtClean="0"/>
              <a:t>22.2.2018</a:t>
            </a:fld>
            <a:endParaRPr lang="sk-SK"/>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sp>
        <p:nvSpPr>
          <p:cNvPr id="5" name="Slide Number Placeholder 4"/>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284750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63BBD-D22B-48B4-89CD-17666E462C5B}" type="datetime1">
              <a:rPr lang="sk-SK" smtClean="0"/>
              <a:t>22.2.2018</a:t>
            </a:fld>
            <a:endParaRPr lang="sk-SK"/>
          </a:p>
        </p:txBody>
      </p:sp>
      <p:sp>
        <p:nvSpPr>
          <p:cNvPr id="3" name="Footer Placeholder 2"/>
          <p:cNvSpPr>
            <a:spLocks noGrp="1"/>
          </p:cNvSpPr>
          <p:nvPr>
            <p:ph type="ftr" sz="quarter" idx="11"/>
          </p:nvPr>
        </p:nvSpPr>
        <p:spPr/>
        <p:txBody>
          <a:bodyPr/>
          <a:lstStyle/>
          <a:p>
            <a:r>
              <a:rPr lang="en-US" smtClean="0"/>
              <a:t>MediTec Project Number: 585980-EPP- 1-2017-1-DE-CBHE-JP</a:t>
            </a:r>
            <a:endParaRPr lang="sk-SK"/>
          </a:p>
        </p:txBody>
      </p:sp>
      <p:sp>
        <p:nvSpPr>
          <p:cNvPr id="4" name="Slide Number Placeholder 3"/>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241005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410852-8297-4E9D-8486-7244203FD83C}" type="datetime1">
              <a:rPr lang="sk-SK" smtClean="0"/>
              <a:t>22.2.2018</a:t>
            </a:fld>
            <a:endParaRPr lang="sk-SK"/>
          </a:p>
        </p:txBody>
      </p:sp>
      <p:sp>
        <p:nvSpPr>
          <p:cNvPr id="6" name="Footer Placeholder 5"/>
          <p:cNvSpPr>
            <a:spLocks noGrp="1"/>
          </p:cNvSpPr>
          <p:nvPr>
            <p:ph type="ftr" sz="quarter" idx="11"/>
          </p:nvPr>
        </p:nvSpPr>
        <p:spPr/>
        <p:txBody>
          <a:bodyPr/>
          <a:lstStyle/>
          <a:p>
            <a:r>
              <a:rPr lang="en-US" smtClean="0"/>
              <a:t>MediTec Project Number: 585980-EPP- 1-2017-1-DE-CBHE-JP</a:t>
            </a:r>
            <a:endParaRPr lang="sk-SK"/>
          </a:p>
        </p:txBody>
      </p:sp>
      <p:sp>
        <p:nvSpPr>
          <p:cNvPr id="7" name="Slide Number Placeholder 6"/>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173435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95E7BE-3789-4C43-A210-B440C8E94658}" type="datetime1">
              <a:rPr lang="sk-SK" smtClean="0"/>
              <a:t>22.2.2018</a:t>
            </a:fld>
            <a:endParaRPr lang="sk-SK"/>
          </a:p>
        </p:txBody>
      </p:sp>
      <p:sp>
        <p:nvSpPr>
          <p:cNvPr id="6" name="Footer Placeholder 5"/>
          <p:cNvSpPr>
            <a:spLocks noGrp="1"/>
          </p:cNvSpPr>
          <p:nvPr>
            <p:ph type="ftr" sz="quarter" idx="11"/>
          </p:nvPr>
        </p:nvSpPr>
        <p:spPr/>
        <p:txBody>
          <a:bodyPr/>
          <a:lstStyle/>
          <a:p>
            <a:r>
              <a:rPr lang="en-US" smtClean="0"/>
              <a:t>MediTec Project Number: 585980-EPP- 1-2017-1-DE-CBHE-JP</a:t>
            </a:r>
            <a:endParaRPr lang="sk-SK"/>
          </a:p>
        </p:txBody>
      </p:sp>
      <p:sp>
        <p:nvSpPr>
          <p:cNvPr id="7" name="Slide Number Placeholder 6"/>
          <p:cNvSpPr>
            <a:spLocks noGrp="1"/>
          </p:cNvSpPr>
          <p:nvPr>
            <p:ph type="sldNum" sz="quarter" idx="12"/>
          </p:nvPr>
        </p:nvSpPr>
        <p:spPr/>
        <p:txBody>
          <a:bodyPr/>
          <a:lstStyle/>
          <a:p>
            <a:fld id="{9FEB111F-EB93-43DF-9816-33923EB30A7E}" type="slidenum">
              <a:rPr lang="sk-SK" smtClean="0"/>
              <a:t>‹#›</a:t>
            </a:fld>
            <a:endParaRPr lang="sk-SK"/>
          </a:p>
        </p:txBody>
      </p:sp>
    </p:spTree>
    <p:extLst>
      <p:ext uri="{BB962C8B-B14F-4D97-AF65-F5344CB8AC3E}">
        <p14:creationId xmlns:p14="http://schemas.microsoft.com/office/powerpoint/2010/main" val="36474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148304"/>
            <a:ext cx="10945305" cy="756669"/>
          </a:xfrm>
          <a:prstGeom prst="rect">
            <a:avLst/>
          </a:prstGeom>
        </p:spPr>
        <p:txBody>
          <a:bodyPr vert="horz" lIns="91440" tIns="45720" rIns="91440" bIns="45720" rtlCol="0" anchor="ctr">
            <a:normAutofit/>
          </a:bodyPr>
          <a:lstStyle/>
          <a:p>
            <a:r>
              <a:rPr lang="en-US" dirty="0" smtClean="0"/>
              <a:t>Click to edit Master title style</a:t>
            </a:r>
            <a:endParaRPr lang="sk-SK" dirty="0"/>
          </a:p>
        </p:txBody>
      </p:sp>
      <p:sp>
        <p:nvSpPr>
          <p:cNvPr id="3" name="Text Placeholder 2"/>
          <p:cNvSpPr>
            <a:spLocks noGrp="1"/>
          </p:cNvSpPr>
          <p:nvPr>
            <p:ph type="body" idx="1"/>
          </p:nvPr>
        </p:nvSpPr>
        <p:spPr>
          <a:xfrm>
            <a:off x="838200" y="1036410"/>
            <a:ext cx="10945304" cy="514055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2609878" y="6356350"/>
            <a:ext cx="13116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8DEA8-4832-4670-868D-FB422D3A7C5F}" type="datetime1">
              <a:rPr lang="sk-SK" smtClean="0"/>
              <a:t>22.2.2018</a:t>
            </a:fld>
            <a:endParaRPr lang="sk-SK"/>
          </a:p>
        </p:txBody>
      </p:sp>
      <p:sp>
        <p:nvSpPr>
          <p:cNvPr id="5" name="Footer Placeholder 4"/>
          <p:cNvSpPr>
            <a:spLocks noGrp="1"/>
          </p:cNvSpPr>
          <p:nvPr>
            <p:ph type="ftr" sz="quarter" idx="3"/>
          </p:nvPr>
        </p:nvSpPr>
        <p:spPr>
          <a:xfrm>
            <a:off x="4100660" y="6349607"/>
            <a:ext cx="59294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MediTec</a:t>
            </a:r>
            <a:r>
              <a:rPr lang="en-US" dirty="0" smtClean="0"/>
              <a:t> Project Number: 585980-EPP- 1-2017-1-DE-CBHE-JP</a:t>
            </a:r>
            <a:endParaRPr lang="ar-SA" dirty="0" smtClean="0"/>
          </a:p>
        </p:txBody>
      </p:sp>
      <p:sp>
        <p:nvSpPr>
          <p:cNvPr id="6" name="Slide Number Placeholder 5"/>
          <p:cNvSpPr>
            <a:spLocks noGrp="1"/>
          </p:cNvSpPr>
          <p:nvPr>
            <p:ph type="sldNum" sz="quarter" idx="4"/>
          </p:nvPr>
        </p:nvSpPr>
        <p:spPr>
          <a:xfrm>
            <a:off x="10209228" y="6356350"/>
            <a:ext cx="1578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B111F-EB93-43DF-9816-33923EB30A7E}" type="slidenum">
              <a:rPr lang="sk-SK" smtClean="0"/>
              <a:t>‹#›</a:t>
            </a:fld>
            <a:endParaRPr lang="sk-SK" dirty="0"/>
          </a:p>
        </p:txBody>
      </p:sp>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t="3474" b="-3474"/>
          <a:stretch/>
        </p:blipFill>
        <p:spPr>
          <a:xfrm>
            <a:off x="9027902" y="0"/>
            <a:ext cx="3164098" cy="1036410"/>
          </a:xfrm>
          <a:prstGeom prst="rect">
            <a:avLst/>
          </a:prstGeom>
        </p:spPr>
      </p:pic>
      <p:pic>
        <p:nvPicPr>
          <p:cNvPr id="8" name="Picture 7"/>
          <p:cNvPicPr>
            <a:picLocks noChangeAspect="1"/>
          </p:cNvPicPr>
          <p:nvPr userDrawn="1"/>
        </p:nvPicPr>
        <p:blipFill rotWithShape="1">
          <a:blip r:embed="rId15">
            <a:extLst>
              <a:ext uri="{28A0092B-C50C-407E-A947-70E740481C1C}">
                <a14:useLocalDpi xmlns:a14="http://schemas.microsoft.com/office/drawing/2010/main" val="0"/>
              </a:ext>
            </a:extLst>
          </a:blip>
          <a:srcRect t="-19683" b="19683"/>
          <a:stretch/>
        </p:blipFill>
        <p:spPr>
          <a:xfrm>
            <a:off x="0" y="5029041"/>
            <a:ext cx="2591025" cy="1828959"/>
          </a:xfrm>
          <a:prstGeom prst="rect">
            <a:avLst/>
          </a:prstGeom>
        </p:spPr>
      </p:pic>
    </p:spTree>
    <p:extLst>
      <p:ext uri="{BB962C8B-B14F-4D97-AF65-F5344CB8AC3E}">
        <p14:creationId xmlns:p14="http://schemas.microsoft.com/office/powerpoint/2010/main" val="2045915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b="1" dirty="0"/>
              <a:t>WP 3</a:t>
            </a:r>
          </a:p>
        </p:txBody>
      </p:sp>
      <p:sp>
        <p:nvSpPr>
          <p:cNvPr id="3" name="Subtitle 2"/>
          <p:cNvSpPr>
            <a:spLocks noGrp="1"/>
          </p:cNvSpPr>
          <p:nvPr>
            <p:ph type="subTitle" idx="1"/>
          </p:nvPr>
        </p:nvSpPr>
        <p:spPr/>
        <p:txBody>
          <a:bodyPr>
            <a:noAutofit/>
          </a:bodyPr>
          <a:lstStyle/>
          <a:p>
            <a:r>
              <a:rPr lang="en-US" b="1" dirty="0"/>
              <a:t>Training and integration the </a:t>
            </a:r>
            <a:r>
              <a:rPr lang="en-US" b="1" dirty="0" smtClean="0"/>
              <a:t>training</a:t>
            </a:r>
            <a:r>
              <a:rPr lang="sk-SK" b="1" dirty="0" smtClean="0"/>
              <a:t> </a:t>
            </a:r>
            <a:r>
              <a:rPr lang="en-US" b="1" dirty="0" smtClean="0"/>
              <a:t>program </a:t>
            </a:r>
            <a:r>
              <a:rPr lang="en-US" b="1" dirty="0"/>
              <a:t>in teaching system</a:t>
            </a:r>
            <a:br>
              <a:rPr lang="en-US" b="1" dirty="0"/>
            </a:br>
            <a:r>
              <a:rPr lang="en-US" dirty="0"/>
              <a:t/>
            </a:r>
            <a:br>
              <a:rPr lang="en-US" dirty="0"/>
            </a:br>
            <a:r>
              <a:rPr lang="en-US" sz="2000" b="1" dirty="0" err="1" smtClean="0"/>
              <a:t>MediTec</a:t>
            </a:r>
            <a:r>
              <a:rPr lang="en-US" sz="2000" b="1" dirty="0" smtClean="0"/>
              <a:t> </a:t>
            </a:r>
            <a:r>
              <a:rPr lang="en-US" sz="2000" b="1" dirty="0"/>
              <a:t>team</a:t>
            </a:r>
            <a:br>
              <a:rPr lang="en-US" sz="2000" b="1" dirty="0"/>
            </a:br>
            <a:r>
              <a:rPr lang="en-US" sz="2000" b="1" dirty="0"/>
              <a:t/>
            </a:r>
            <a:br>
              <a:rPr lang="en-US" sz="2000" b="1" dirty="0"/>
            </a:br>
            <a:r>
              <a:rPr lang="en-US" sz="2000" b="1" dirty="0" smtClean="0"/>
              <a:t>22</a:t>
            </a:r>
            <a:r>
              <a:rPr lang="sk-SK" sz="2000" b="1" baseline="30000" dirty="0" smtClean="0"/>
              <a:t>n</a:t>
            </a:r>
            <a:r>
              <a:rPr lang="en-US" sz="2000" b="1" baseline="30000" dirty="0" smtClean="0"/>
              <a:t>d</a:t>
            </a:r>
            <a:r>
              <a:rPr lang="en-US" sz="2000" b="1" dirty="0" smtClean="0"/>
              <a:t> </a:t>
            </a:r>
            <a:r>
              <a:rPr lang="en-US" sz="2000" b="1" dirty="0"/>
              <a:t>– 24</a:t>
            </a:r>
            <a:r>
              <a:rPr lang="en-US" sz="2000" b="1" baseline="30000" dirty="0"/>
              <a:t>th</a:t>
            </a:r>
            <a:r>
              <a:rPr lang="en-US" sz="2000" b="1" dirty="0"/>
              <a:t> February </a:t>
            </a:r>
            <a:r>
              <a:rPr lang="en-US" sz="2000" b="1" dirty="0" smtClean="0"/>
              <a:t>2018</a:t>
            </a:r>
            <a:r>
              <a:rPr lang="sk-SK" sz="2000" b="1" dirty="0" smtClean="0"/>
              <a:t>, </a:t>
            </a:r>
            <a:r>
              <a:rPr lang="en-US" sz="2000" b="1" dirty="0" smtClean="0"/>
              <a:t>Amman</a:t>
            </a:r>
            <a:r>
              <a:rPr lang="en-US" sz="2000" b="1" dirty="0"/>
              <a:t>, Jordan</a:t>
            </a:r>
            <a:endParaRPr lang="sk-SK" sz="2000" b="1"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spTree>
    <p:extLst>
      <p:ext uri="{BB962C8B-B14F-4D97-AF65-F5344CB8AC3E}">
        <p14:creationId xmlns:p14="http://schemas.microsoft.com/office/powerpoint/2010/main" val="78501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31"/>
            <a:ext cx="8345557" cy="737811"/>
          </a:xfrm>
        </p:spPr>
        <p:txBody>
          <a:bodyPr>
            <a:normAutofit fontScale="90000"/>
          </a:bodyPr>
          <a:lstStyle/>
          <a:p>
            <a:r>
              <a:rPr lang="en-US" sz="3100" b="1" dirty="0"/>
              <a:t>WP 3 - 3.5 Development of multimedia approach and manuals for modernized training</a:t>
            </a:r>
            <a:endParaRPr lang="sk-SK" sz="4000" b="1"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2617" y="984923"/>
            <a:ext cx="6454800" cy="5231512"/>
          </a:xfrm>
          <a:prstGeom prst="rect">
            <a:avLst/>
          </a:prstGeom>
        </p:spPr>
      </p:pic>
    </p:spTree>
    <p:extLst>
      <p:ext uri="{BB962C8B-B14F-4D97-AF65-F5344CB8AC3E}">
        <p14:creationId xmlns:p14="http://schemas.microsoft.com/office/powerpoint/2010/main" val="1928283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pic>
        <p:nvPicPr>
          <p:cNvPr id="5"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23" y="3025762"/>
            <a:ext cx="5715000" cy="3143250"/>
          </a:xfrm>
          <a:prstGeom prst="rect">
            <a:avLst/>
          </a:prstGeom>
        </p:spPr>
      </p:pic>
      <p:sp>
        <p:nvSpPr>
          <p:cNvPr id="6" name="Rectangle 2"/>
          <p:cNvSpPr txBox="1">
            <a:spLocks noRot="1" noChangeArrowheads="1"/>
          </p:cNvSpPr>
          <p:nvPr/>
        </p:nvSpPr>
        <p:spPr bwMode="auto">
          <a:xfrm>
            <a:off x="6749481" y="4935552"/>
            <a:ext cx="4528245" cy="571500"/>
          </a:xfrm>
          <a:prstGeom prst="rect">
            <a:avLst/>
          </a:prstGeom>
          <a:noFill/>
          <a:ln w="9525">
            <a:noFill/>
            <a:miter lim="800000"/>
            <a:headEnd/>
            <a:tailEnd/>
          </a:ln>
          <a:effectLst/>
        </p:spPr>
        <p:txBody>
          <a:bodyPr anchor="ctr"/>
          <a:lstStyle/>
          <a:p>
            <a:pPr algn="r">
              <a:defRPr/>
            </a:pPr>
            <a:r>
              <a:rPr lang="en-GB" sz="3200" b="1" kern="0" dirty="0" smtClean="0">
                <a:solidFill>
                  <a:schemeClr val="accent6">
                    <a:lumMod val="50000"/>
                  </a:schemeClr>
                </a:solidFill>
                <a:effectLst>
                  <a:outerShdw blurRad="38100" dist="38100" dir="2700000" algn="tl">
                    <a:srgbClr val="000000"/>
                  </a:outerShdw>
                </a:effectLst>
                <a:ea typeface="+mj-ea"/>
                <a:cs typeface="+mj-cs"/>
              </a:rPr>
              <a:t>Thanks for your attention</a:t>
            </a:r>
            <a:endParaRPr lang="en-GB" sz="3200" b="1" kern="0" dirty="0">
              <a:solidFill>
                <a:schemeClr val="accent6">
                  <a:lumMod val="50000"/>
                </a:schemeClr>
              </a:solidFill>
              <a:effectLst>
                <a:outerShdw blurRad="38100" dist="38100" dir="2700000" algn="tl">
                  <a:srgbClr val="000000"/>
                </a:outerShdw>
              </a:effectLst>
              <a:ea typeface="+mj-ea"/>
              <a:cs typeface="+mj-cs"/>
            </a:endParaRPr>
          </a:p>
        </p:txBody>
      </p:sp>
    </p:spTree>
    <p:extLst>
      <p:ext uri="{BB962C8B-B14F-4D97-AF65-F5344CB8AC3E}">
        <p14:creationId xmlns:p14="http://schemas.microsoft.com/office/powerpoint/2010/main" val="769443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WP 3 - Related assumptions and risks</a:t>
            </a:r>
            <a:endParaRPr lang="sk-SK" sz="4000" b="1" dirty="0"/>
          </a:p>
        </p:txBody>
      </p:sp>
      <p:sp>
        <p:nvSpPr>
          <p:cNvPr id="3" name="Content Placeholder 2"/>
          <p:cNvSpPr>
            <a:spLocks noGrp="1"/>
          </p:cNvSpPr>
          <p:nvPr>
            <p:ph idx="1"/>
          </p:nvPr>
        </p:nvSpPr>
        <p:spPr/>
        <p:txBody>
          <a:bodyPr>
            <a:noAutofit/>
          </a:bodyPr>
          <a:lstStyle/>
          <a:p>
            <a:pPr marL="0" indent="0">
              <a:spcBef>
                <a:spcPts val="600"/>
              </a:spcBef>
              <a:buNone/>
            </a:pPr>
            <a:r>
              <a:rPr lang="en-GB" sz="2400" b="1" dirty="0" smtClean="0">
                <a:solidFill>
                  <a:srgbClr val="C00000"/>
                </a:solidFill>
              </a:rPr>
              <a:t>Assumptions</a:t>
            </a:r>
          </a:p>
          <a:p>
            <a:pPr>
              <a:spcBef>
                <a:spcPts val="600"/>
              </a:spcBef>
            </a:pPr>
            <a:r>
              <a:rPr lang="en-GB" sz="2400" b="1" dirty="0" smtClean="0"/>
              <a:t>Support</a:t>
            </a:r>
            <a:r>
              <a:rPr lang="en-GB" sz="2400" dirty="0" smtClean="0"/>
              <a:t> from management in partner universities and ministries of health and high educations in JO, IR and IQ</a:t>
            </a:r>
          </a:p>
          <a:p>
            <a:pPr>
              <a:spcBef>
                <a:spcPts val="600"/>
              </a:spcBef>
            </a:pPr>
            <a:r>
              <a:rPr lang="en-GB" sz="2400" b="1" dirty="0" smtClean="0"/>
              <a:t>Support</a:t>
            </a:r>
            <a:r>
              <a:rPr lang="en-GB" sz="2400" dirty="0" smtClean="0"/>
              <a:t> from EU partners</a:t>
            </a:r>
          </a:p>
          <a:p>
            <a:pPr>
              <a:spcBef>
                <a:spcPts val="600"/>
              </a:spcBef>
            </a:pPr>
            <a:r>
              <a:rPr lang="en-GB" sz="2400" b="1" dirty="0" smtClean="0"/>
              <a:t>High experience</a:t>
            </a:r>
            <a:r>
              <a:rPr lang="en-GB" sz="2400" dirty="0" smtClean="0"/>
              <a:t> in medical vocational training on innovative and advanced medical technology at EU </a:t>
            </a:r>
            <a:r>
              <a:rPr lang="en-GB" sz="2400" dirty="0" smtClean="0"/>
              <a:t>partners</a:t>
            </a:r>
            <a:endParaRPr lang="en-GB" sz="2400" dirty="0" smtClean="0"/>
          </a:p>
          <a:p>
            <a:pPr marL="0" indent="0">
              <a:spcBef>
                <a:spcPts val="600"/>
              </a:spcBef>
              <a:buNone/>
            </a:pPr>
            <a:r>
              <a:rPr lang="en-GB" sz="2400" b="1" dirty="0" smtClean="0">
                <a:solidFill>
                  <a:srgbClr val="C00000"/>
                </a:solidFill>
              </a:rPr>
              <a:t>Risks</a:t>
            </a:r>
          </a:p>
          <a:p>
            <a:pPr>
              <a:spcBef>
                <a:spcPts val="600"/>
              </a:spcBef>
            </a:pPr>
            <a:r>
              <a:rPr lang="en-GB" sz="2400" b="1" dirty="0" smtClean="0"/>
              <a:t>Resistance scepticism</a:t>
            </a:r>
            <a:r>
              <a:rPr lang="en-GB" sz="2400" dirty="0" smtClean="0"/>
              <a:t> in partner universities staff</a:t>
            </a:r>
          </a:p>
          <a:p>
            <a:pPr>
              <a:spcBef>
                <a:spcPts val="600"/>
              </a:spcBef>
            </a:pPr>
            <a:r>
              <a:rPr lang="en-GB" sz="2400" b="1" dirty="0" smtClean="0"/>
              <a:t>Low inflow </a:t>
            </a:r>
            <a:r>
              <a:rPr lang="en-GB" sz="2400" dirty="0" smtClean="0"/>
              <a:t>of innovative technology for teachers, staff and students and doctors</a:t>
            </a:r>
          </a:p>
          <a:p>
            <a:pPr>
              <a:spcBef>
                <a:spcPts val="600"/>
              </a:spcBef>
            </a:pPr>
            <a:r>
              <a:rPr lang="en-GB" sz="2400" dirty="0" smtClean="0"/>
              <a:t>Restricted availability of </a:t>
            </a:r>
            <a:r>
              <a:rPr lang="en-GB" sz="2400" b="1" dirty="0" smtClean="0"/>
              <a:t>staff members </a:t>
            </a:r>
            <a:r>
              <a:rPr lang="en-GB" sz="2400" dirty="0" smtClean="0"/>
              <a:t>for training at the EU - will be solved using substitutions</a:t>
            </a:r>
          </a:p>
          <a:p>
            <a:pPr>
              <a:spcBef>
                <a:spcPts val="600"/>
              </a:spcBef>
            </a:pPr>
            <a:r>
              <a:rPr lang="en-GB" sz="2400" dirty="0" smtClean="0"/>
              <a:t>Insufficient </a:t>
            </a:r>
            <a:r>
              <a:rPr lang="en-GB" sz="2400" b="1" dirty="0" smtClean="0"/>
              <a:t>language skills</a:t>
            </a:r>
            <a:r>
              <a:rPr lang="en-GB" sz="2400" dirty="0" smtClean="0"/>
              <a:t> of partner countries university staff - will be solved using translation services when needed</a:t>
            </a:r>
            <a:endParaRPr lang="en-GB" sz="2400"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spTree>
    <p:extLst>
      <p:ext uri="{BB962C8B-B14F-4D97-AF65-F5344CB8AC3E}">
        <p14:creationId xmlns:p14="http://schemas.microsoft.com/office/powerpoint/2010/main" val="3618771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WP 3 - Description</a:t>
            </a:r>
            <a:endParaRPr lang="sk-SK" sz="4000" b="1" dirty="0"/>
          </a:p>
        </p:txBody>
      </p:sp>
      <p:sp>
        <p:nvSpPr>
          <p:cNvPr id="3" name="Content Placeholder 2"/>
          <p:cNvSpPr>
            <a:spLocks noGrp="1"/>
          </p:cNvSpPr>
          <p:nvPr>
            <p:ph idx="1"/>
          </p:nvPr>
        </p:nvSpPr>
        <p:spPr/>
        <p:txBody>
          <a:bodyPr>
            <a:noAutofit/>
          </a:bodyPr>
          <a:lstStyle/>
          <a:p>
            <a:pPr>
              <a:spcBef>
                <a:spcPts val="600"/>
              </a:spcBef>
            </a:pPr>
            <a:r>
              <a:rPr lang="en-US" sz="2400" dirty="0" smtClean="0"/>
              <a:t>Training </a:t>
            </a:r>
            <a:r>
              <a:rPr lang="en-US" sz="2400" dirty="0"/>
              <a:t>of students and staff of project implementation units will be </a:t>
            </a:r>
            <a:r>
              <a:rPr lang="en-US" sz="2400" b="1" dirty="0"/>
              <a:t>organized</a:t>
            </a:r>
            <a:r>
              <a:rPr lang="en-US" sz="2400" dirty="0"/>
              <a:t> in EU </a:t>
            </a:r>
            <a:r>
              <a:rPr lang="en-US" sz="2400" dirty="0" smtClean="0"/>
              <a:t>partners </a:t>
            </a:r>
            <a:r>
              <a:rPr lang="en-US" sz="2400" dirty="0"/>
              <a:t>during the 2</a:t>
            </a:r>
            <a:r>
              <a:rPr lang="en-US" sz="2400" baseline="30000" dirty="0"/>
              <a:t>nd</a:t>
            </a:r>
            <a:r>
              <a:rPr lang="en-US" sz="2400" dirty="0"/>
              <a:t> and the 3</a:t>
            </a:r>
            <a:r>
              <a:rPr lang="en-US" sz="2400" baseline="30000" dirty="0"/>
              <a:t>rd</a:t>
            </a:r>
            <a:r>
              <a:rPr lang="en-US" sz="2400" dirty="0"/>
              <a:t> year of project life.</a:t>
            </a:r>
          </a:p>
          <a:p>
            <a:pPr>
              <a:spcBef>
                <a:spcPts val="600"/>
              </a:spcBef>
            </a:pPr>
            <a:r>
              <a:rPr lang="en-US" sz="2400" b="1" dirty="0"/>
              <a:t>Mobility’s</a:t>
            </a:r>
            <a:r>
              <a:rPr lang="en-US" sz="2400" dirty="0"/>
              <a:t> from JO, IR and IQ to EU are planned to implement the deliverable. EU partners will conduct trainings on methodical aspects of modernizing training programs and materials. EU partners will support training sessions with presentation of practical applications.</a:t>
            </a:r>
          </a:p>
          <a:p>
            <a:pPr>
              <a:spcBef>
                <a:spcPts val="600"/>
              </a:spcBef>
            </a:pPr>
            <a:endParaRPr lang="en-US" sz="2400" dirty="0"/>
          </a:p>
          <a:p>
            <a:pPr marL="0" indent="0">
              <a:spcBef>
                <a:spcPts val="600"/>
              </a:spcBef>
              <a:buNone/>
            </a:pPr>
            <a:r>
              <a:rPr lang="en-US" sz="2400" b="1" dirty="0">
                <a:solidFill>
                  <a:srgbClr val="C00000"/>
                </a:solidFill>
              </a:rPr>
              <a:t>Axes required to achieve the result WP 3</a:t>
            </a:r>
          </a:p>
          <a:p>
            <a:pPr>
              <a:spcBef>
                <a:spcPts val="600"/>
              </a:spcBef>
            </a:pPr>
            <a:r>
              <a:rPr lang="en-US" sz="2400" dirty="0"/>
              <a:t>Development </a:t>
            </a:r>
            <a:r>
              <a:rPr lang="en-US" sz="2400" dirty="0" smtClean="0"/>
              <a:t>of </a:t>
            </a:r>
            <a:r>
              <a:rPr lang="en-US" sz="2400" b="1" dirty="0" smtClean="0"/>
              <a:t>training </a:t>
            </a:r>
            <a:r>
              <a:rPr lang="en-US" sz="2400" b="1" dirty="0"/>
              <a:t>programs</a:t>
            </a:r>
            <a:r>
              <a:rPr lang="en-US" sz="2400" dirty="0"/>
              <a:t> on innovative medical technology</a:t>
            </a:r>
          </a:p>
          <a:p>
            <a:pPr>
              <a:spcBef>
                <a:spcPts val="600"/>
              </a:spcBef>
            </a:pPr>
            <a:r>
              <a:rPr lang="en-US" sz="2400" dirty="0" smtClean="0"/>
              <a:t>Development of </a:t>
            </a:r>
            <a:r>
              <a:rPr lang="en-US" sz="2400" b="1" dirty="0" smtClean="0"/>
              <a:t>training </a:t>
            </a:r>
            <a:r>
              <a:rPr lang="en-US" sz="2400" b="1" dirty="0"/>
              <a:t>materials</a:t>
            </a:r>
            <a:r>
              <a:rPr lang="en-US" sz="2400" dirty="0"/>
              <a:t> to use in training</a:t>
            </a:r>
          </a:p>
          <a:p>
            <a:pPr>
              <a:spcBef>
                <a:spcPts val="600"/>
              </a:spcBef>
            </a:pPr>
            <a:r>
              <a:rPr lang="en-US" sz="2400" b="1" dirty="0"/>
              <a:t>Sessions</a:t>
            </a:r>
            <a:r>
              <a:rPr lang="en-US" sz="2400" dirty="0"/>
              <a:t> held with the teachers at partner universities in the areas of overall efficiency that meets the needs of the staff, doctors and students</a:t>
            </a:r>
          </a:p>
          <a:p>
            <a:pPr>
              <a:spcBef>
                <a:spcPts val="600"/>
              </a:spcBef>
            </a:pPr>
            <a:r>
              <a:rPr lang="en-US" sz="2400" b="1" dirty="0"/>
              <a:t>Training workshops</a:t>
            </a:r>
            <a:r>
              <a:rPr lang="en-US" sz="2400" dirty="0"/>
              <a:t> in the field of innovative technology in </a:t>
            </a:r>
            <a:r>
              <a:rPr lang="en-US" sz="2400" dirty="0" smtClean="0"/>
              <a:t>medicine</a:t>
            </a:r>
            <a:endParaRPr lang="en-US" sz="2400"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spTree>
    <p:extLst>
      <p:ext uri="{BB962C8B-B14F-4D97-AF65-F5344CB8AC3E}">
        <p14:creationId xmlns:p14="http://schemas.microsoft.com/office/powerpoint/2010/main" val="1370139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WP 3 - Description</a:t>
            </a:r>
            <a:endParaRPr lang="sk-SK" sz="4000" b="1" dirty="0"/>
          </a:p>
        </p:txBody>
      </p:sp>
      <p:sp>
        <p:nvSpPr>
          <p:cNvPr id="3" name="Content Placeholder 2"/>
          <p:cNvSpPr>
            <a:spLocks noGrp="1"/>
          </p:cNvSpPr>
          <p:nvPr>
            <p:ph idx="1"/>
          </p:nvPr>
        </p:nvSpPr>
        <p:spPr/>
        <p:txBody>
          <a:bodyPr>
            <a:noAutofit/>
          </a:bodyPr>
          <a:lstStyle/>
          <a:p>
            <a:pPr marL="0" indent="0">
              <a:spcBef>
                <a:spcPts val="600"/>
              </a:spcBef>
              <a:buNone/>
            </a:pPr>
            <a:r>
              <a:rPr lang="en-US" sz="2400" b="1" dirty="0">
                <a:solidFill>
                  <a:srgbClr val="C00000"/>
                </a:solidFill>
              </a:rPr>
              <a:t>Activities to achieve result WP 3 axes</a:t>
            </a:r>
          </a:p>
          <a:p>
            <a:pPr>
              <a:spcBef>
                <a:spcPts val="600"/>
              </a:spcBef>
            </a:pPr>
            <a:r>
              <a:rPr lang="en-US" sz="2400" dirty="0"/>
              <a:t>Training for students and staff members and students in partner’s universities will be conducted</a:t>
            </a:r>
          </a:p>
          <a:p>
            <a:pPr>
              <a:spcBef>
                <a:spcPts val="600"/>
              </a:spcBef>
            </a:pPr>
            <a:r>
              <a:rPr lang="en-US" sz="2400" dirty="0"/>
              <a:t>Skills </a:t>
            </a:r>
            <a:r>
              <a:rPr lang="en-US" sz="2400" dirty="0" smtClean="0"/>
              <a:t>workshops </a:t>
            </a:r>
            <a:r>
              <a:rPr lang="en-US" sz="2400" dirty="0"/>
              <a:t>in all partner countries</a:t>
            </a:r>
          </a:p>
          <a:p>
            <a:pPr>
              <a:spcBef>
                <a:spcPts val="600"/>
              </a:spcBef>
            </a:pPr>
            <a:r>
              <a:rPr lang="en-US" sz="2400" dirty="0"/>
              <a:t>Training workshops at each partner universities in JO, IR and IQ</a:t>
            </a:r>
          </a:p>
          <a:p>
            <a:pPr>
              <a:spcBef>
                <a:spcPts val="600"/>
              </a:spcBef>
            </a:pPr>
            <a:r>
              <a:rPr lang="en-US" sz="2400" dirty="0"/>
              <a:t>Development of multimedia approach for modernized training</a:t>
            </a:r>
          </a:p>
          <a:p>
            <a:pPr>
              <a:spcBef>
                <a:spcPts val="600"/>
              </a:spcBef>
            </a:pPr>
            <a:r>
              <a:rPr lang="en-US" sz="2400" dirty="0"/>
              <a:t>Training materials will be developed</a:t>
            </a:r>
          </a:p>
          <a:p>
            <a:pPr>
              <a:spcBef>
                <a:spcPts val="600"/>
              </a:spcBef>
            </a:pPr>
            <a:r>
              <a:rPr lang="en-US" sz="2400" dirty="0"/>
              <a:t>Enhancing the competences of teachers in using innovative technology for </a:t>
            </a:r>
            <a:r>
              <a:rPr lang="en-US" sz="2400" dirty="0" smtClean="0"/>
              <a:t>training</a:t>
            </a:r>
            <a:endParaRPr lang="en-US" sz="2400"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spTree>
    <p:extLst>
      <p:ext uri="{BB962C8B-B14F-4D97-AF65-F5344CB8AC3E}">
        <p14:creationId xmlns:p14="http://schemas.microsoft.com/office/powerpoint/2010/main" val="1309045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WP 3 - Tasks</a:t>
            </a:r>
            <a:endParaRPr lang="sk-SK" sz="4000" b="1" dirty="0"/>
          </a:p>
        </p:txBody>
      </p:sp>
      <p:sp>
        <p:nvSpPr>
          <p:cNvPr id="3" name="Content Placeholder 2"/>
          <p:cNvSpPr>
            <a:spLocks noGrp="1"/>
          </p:cNvSpPr>
          <p:nvPr>
            <p:ph idx="1"/>
          </p:nvPr>
        </p:nvSpPr>
        <p:spPr/>
        <p:txBody>
          <a:bodyPr>
            <a:noAutofit/>
          </a:bodyPr>
          <a:lstStyle/>
          <a:p>
            <a:pPr marL="0" indent="0">
              <a:spcBef>
                <a:spcPts val="600"/>
              </a:spcBef>
              <a:buNone/>
            </a:pPr>
            <a:r>
              <a:rPr lang="en-GB" sz="2400" b="1" dirty="0" smtClean="0">
                <a:solidFill>
                  <a:srgbClr val="C00000"/>
                </a:solidFill>
              </a:rPr>
              <a:t>Tasks</a:t>
            </a:r>
          </a:p>
          <a:p>
            <a:pPr marL="0" indent="0">
              <a:spcBef>
                <a:spcPts val="600"/>
              </a:spcBef>
              <a:buNone/>
            </a:pPr>
            <a:r>
              <a:rPr lang="en-GB" sz="2400" dirty="0" smtClean="0"/>
              <a:t>3.1</a:t>
            </a:r>
            <a:r>
              <a:rPr lang="sk-SK" sz="2400" dirty="0" smtClean="0"/>
              <a:t> </a:t>
            </a:r>
            <a:r>
              <a:rPr lang="en-GB" sz="2400" dirty="0" smtClean="0"/>
              <a:t>Studying of EU experience by mobility of staff and students</a:t>
            </a:r>
          </a:p>
          <a:p>
            <a:pPr marL="0" indent="0">
              <a:spcBef>
                <a:spcPts val="600"/>
              </a:spcBef>
              <a:buNone/>
            </a:pPr>
            <a:r>
              <a:rPr lang="en-GB" sz="2400" dirty="0" smtClean="0"/>
              <a:t>3.2</a:t>
            </a:r>
            <a:r>
              <a:rPr lang="sk-SK" sz="2400" dirty="0" smtClean="0"/>
              <a:t> </a:t>
            </a:r>
            <a:r>
              <a:rPr lang="en-GB" sz="2400" dirty="0" smtClean="0"/>
              <a:t>Develop training programs for the training on innovative medical technology</a:t>
            </a:r>
          </a:p>
          <a:p>
            <a:pPr marL="444500" indent="-444500">
              <a:spcBef>
                <a:spcPts val="600"/>
              </a:spcBef>
              <a:buNone/>
            </a:pPr>
            <a:r>
              <a:rPr lang="en-GB" sz="2400" dirty="0" smtClean="0"/>
              <a:t>3.3</a:t>
            </a:r>
            <a:r>
              <a:rPr lang="sk-SK" sz="2400" dirty="0" smtClean="0"/>
              <a:t> </a:t>
            </a:r>
            <a:r>
              <a:rPr lang="en-GB" sz="2400" dirty="0" smtClean="0"/>
              <a:t>Improvement of training methodical complexes on base of modernized training and Training of instructors</a:t>
            </a:r>
          </a:p>
          <a:p>
            <a:pPr marL="0" indent="0">
              <a:spcBef>
                <a:spcPts val="600"/>
              </a:spcBef>
              <a:buNone/>
            </a:pPr>
            <a:r>
              <a:rPr lang="en-GB" sz="2400" dirty="0" smtClean="0"/>
              <a:t>3.4</a:t>
            </a:r>
            <a:r>
              <a:rPr lang="sk-SK" sz="2400" dirty="0" smtClean="0"/>
              <a:t> </a:t>
            </a:r>
            <a:r>
              <a:rPr lang="en-GB" sz="2400" dirty="0" smtClean="0"/>
              <a:t>Integration the medical training program in study programs at the universities</a:t>
            </a:r>
          </a:p>
          <a:p>
            <a:pPr marL="0" indent="0">
              <a:spcBef>
                <a:spcPts val="600"/>
              </a:spcBef>
              <a:buNone/>
            </a:pPr>
            <a:r>
              <a:rPr lang="en-GB" sz="2400" dirty="0" smtClean="0"/>
              <a:t>3.5</a:t>
            </a:r>
            <a:r>
              <a:rPr lang="sk-SK" sz="2400" dirty="0" smtClean="0"/>
              <a:t> </a:t>
            </a:r>
            <a:r>
              <a:rPr lang="en-GB" sz="2400" dirty="0" smtClean="0"/>
              <a:t>Development of multimedia approach and manuals for modernized training</a:t>
            </a:r>
          </a:p>
          <a:p>
            <a:pPr marL="0" indent="0">
              <a:spcBef>
                <a:spcPts val="600"/>
              </a:spcBef>
              <a:buNone/>
            </a:pPr>
            <a:endParaRPr lang="en-GB" sz="2400" dirty="0" smtClean="0"/>
          </a:p>
          <a:p>
            <a:pPr marL="0" indent="0">
              <a:spcBef>
                <a:spcPts val="600"/>
              </a:spcBef>
              <a:buNone/>
            </a:pPr>
            <a:r>
              <a:rPr lang="en-GB" sz="2400" dirty="0" smtClean="0"/>
              <a:t>Estimated Start Date: </a:t>
            </a:r>
            <a:r>
              <a:rPr lang="en-GB" sz="2400" b="1" dirty="0" smtClean="0"/>
              <a:t>15-11-2018</a:t>
            </a:r>
          </a:p>
          <a:p>
            <a:pPr marL="0" indent="0">
              <a:spcBef>
                <a:spcPts val="600"/>
              </a:spcBef>
              <a:buNone/>
            </a:pPr>
            <a:r>
              <a:rPr lang="en-GB" sz="2400" dirty="0" smtClean="0"/>
              <a:t>Estimated End Date: </a:t>
            </a:r>
            <a:r>
              <a:rPr lang="en-GB" sz="2400" b="1" dirty="0" smtClean="0"/>
              <a:t>15-10-2020</a:t>
            </a:r>
          </a:p>
          <a:p>
            <a:pPr marL="0" indent="0">
              <a:spcBef>
                <a:spcPts val="600"/>
              </a:spcBef>
              <a:buNone/>
            </a:pPr>
            <a:r>
              <a:rPr lang="en-GB" sz="2400" dirty="0" smtClean="0"/>
              <a:t>Lead Organisation: </a:t>
            </a:r>
            <a:r>
              <a:rPr lang="en-GB" sz="2400" b="1" dirty="0" smtClean="0"/>
              <a:t>EU Partners, all Local Coordinators</a:t>
            </a:r>
          </a:p>
          <a:p>
            <a:pPr marL="0" indent="0">
              <a:spcBef>
                <a:spcPts val="600"/>
              </a:spcBef>
              <a:buNone/>
            </a:pPr>
            <a:r>
              <a:rPr lang="en-GB" sz="2400" dirty="0" smtClean="0"/>
              <a:t>Participating Organisation: </a:t>
            </a:r>
            <a:r>
              <a:rPr lang="en-GB" sz="2400" b="1" dirty="0" smtClean="0"/>
              <a:t>All partners</a:t>
            </a:r>
          </a:p>
          <a:p>
            <a:pPr>
              <a:spcBef>
                <a:spcPts val="600"/>
              </a:spcBef>
            </a:pPr>
            <a:endParaRPr lang="en-GB" sz="2400" dirty="0" smtClean="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spTree>
    <p:extLst>
      <p:ext uri="{BB962C8B-B14F-4D97-AF65-F5344CB8AC3E}">
        <p14:creationId xmlns:p14="http://schemas.microsoft.com/office/powerpoint/2010/main" val="733272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31"/>
            <a:ext cx="8345557" cy="737811"/>
          </a:xfrm>
        </p:spPr>
        <p:txBody>
          <a:bodyPr>
            <a:noAutofit/>
          </a:bodyPr>
          <a:lstStyle/>
          <a:p>
            <a:r>
              <a:rPr lang="en-US" sz="2800" b="1" dirty="0"/>
              <a:t>WP 3 - 3.1 Studying of EU experience by mobility of staff and students</a:t>
            </a:r>
            <a:endParaRPr lang="sk-SK" sz="3200" b="1"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650" y="1051598"/>
            <a:ext cx="6456732" cy="5059126"/>
          </a:xfrm>
          <a:prstGeom prst="rect">
            <a:avLst/>
          </a:prstGeom>
        </p:spPr>
      </p:pic>
    </p:spTree>
    <p:extLst>
      <p:ext uri="{BB962C8B-B14F-4D97-AF65-F5344CB8AC3E}">
        <p14:creationId xmlns:p14="http://schemas.microsoft.com/office/powerpoint/2010/main" val="15714417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31"/>
            <a:ext cx="8345557" cy="737811"/>
          </a:xfrm>
        </p:spPr>
        <p:txBody>
          <a:bodyPr>
            <a:noAutofit/>
          </a:bodyPr>
          <a:lstStyle/>
          <a:p>
            <a:r>
              <a:rPr lang="en-US" sz="2800" b="1" dirty="0"/>
              <a:t>WP 3 - 3.2 Develop training programs for the training on innovative medical technology</a:t>
            </a:r>
            <a:endParaRPr lang="sk-SK" sz="3200" b="1"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650" y="1185922"/>
            <a:ext cx="6456732" cy="4790478"/>
          </a:xfrm>
          <a:prstGeom prst="rect">
            <a:avLst/>
          </a:prstGeom>
        </p:spPr>
      </p:pic>
    </p:spTree>
    <p:extLst>
      <p:ext uri="{BB962C8B-B14F-4D97-AF65-F5344CB8AC3E}">
        <p14:creationId xmlns:p14="http://schemas.microsoft.com/office/powerpoint/2010/main" val="3087253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31"/>
            <a:ext cx="8345557" cy="737811"/>
          </a:xfrm>
        </p:spPr>
        <p:txBody>
          <a:bodyPr>
            <a:normAutofit fontScale="90000"/>
          </a:bodyPr>
          <a:lstStyle/>
          <a:p>
            <a:r>
              <a:rPr lang="en-US" sz="3100" b="1" dirty="0"/>
              <a:t>WP 3 - 3.3 Improvement of training methodical complexes on base of modernized training and Training of instructors</a:t>
            </a:r>
            <a:endParaRPr lang="sk-SK" sz="4000" b="1"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592" y="976151"/>
            <a:ext cx="5884850" cy="5239415"/>
          </a:xfrm>
          <a:prstGeom prst="rect">
            <a:avLst/>
          </a:prstGeom>
        </p:spPr>
      </p:pic>
    </p:spTree>
    <p:extLst>
      <p:ext uri="{BB962C8B-B14F-4D97-AF65-F5344CB8AC3E}">
        <p14:creationId xmlns:p14="http://schemas.microsoft.com/office/powerpoint/2010/main" val="2180304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31"/>
            <a:ext cx="8345557" cy="737811"/>
          </a:xfrm>
        </p:spPr>
        <p:txBody>
          <a:bodyPr>
            <a:normAutofit fontScale="90000"/>
          </a:bodyPr>
          <a:lstStyle/>
          <a:p>
            <a:r>
              <a:rPr lang="en-US" sz="3100" b="1" dirty="0"/>
              <a:t>WP 3 - 3.4 Integration the medical training program in study programs at the universities</a:t>
            </a:r>
            <a:endParaRPr lang="sk-SK" sz="4000" b="1" dirty="0"/>
          </a:p>
        </p:txBody>
      </p:sp>
      <p:sp>
        <p:nvSpPr>
          <p:cNvPr id="4" name="Footer Placeholder 3"/>
          <p:cNvSpPr>
            <a:spLocks noGrp="1"/>
          </p:cNvSpPr>
          <p:nvPr>
            <p:ph type="ftr" sz="quarter" idx="11"/>
          </p:nvPr>
        </p:nvSpPr>
        <p:spPr/>
        <p:txBody>
          <a:bodyPr/>
          <a:lstStyle/>
          <a:p>
            <a:r>
              <a:rPr lang="en-US" smtClean="0"/>
              <a:t>MediTec Project Number: 585980-EPP- 1-2017-1-DE-CBHE-JP</a:t>
            </a:r>
            <a:endParaRPr lang="sk-SK"/>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002" y="1051598"/>
            <a:ext cx="6454028" cy="5059126"/>
          </a:xfrm>
          <a:prstGeom prst="rect">
            <a:avLst/>
          </a:prstGeom>
        </p:spPr>
      </p:pic>
    </p:spTree>
    <p:extLst>
      <p:ext uri="{BB962C8B-B14F-4D97-AF65-F5344CB8AC3E}">
        <p14:creationId xmlns:p14="http://schemas.microsoft.com/office/powerpoint/2010/main" val="2269172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1C9D8A2B5534797249304FAC18792" ma:contentTypeVersion="0" ma:contentTypeDescription="Create a new document." ma:contentTypeScope="" ma:versionID="d9cf9377d914b01b94bedab51b76471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15F378-08D9-4933-8C92-9A5714F38815}"/>
</file>

<file path=customXml/itemProps2.xml><?xml version="1.0" encoding="utf-8"?>
<ds:datastoreItem xmlns:ds="http://schemas.openxmlformats.org/officeDocument/2006/customXml" ds:itemID="{3A81E098-021F-4626-8737-B57165EF6DF7}"/>
</file>

<file path=customXml/itemProps3.xml><?xml version="1.0" encoding="utf-8"?>
<ds:datastoreItem xmlns:ds="http://schemas.openxmlformats.org/officeDocument/2006/customXml" ds:itemID="{9DC63351-B03A-421C-9789-6A5A2D54F7B5}"/>
</file>

<file path=docProps/app.xml><?xml version="1.0" encoding="utf-8"?>
<Properties xmlns="http://schemas.openxmlformats.org/officeDocument/2006/extended-properties" xmlns:vt="http://schemas.openxmlformats.org/officeDocument/2006/docPropsVTypes">
  <TotalTime>64</TotalTime>
  <Words>540</Words>
  <Application>Microsoft Office PowerPoint</Application>
  <PresentationFormat>Širokouhlá</PresentationFormat>
  <Paragraphs>58</Paragraphs>
  <Slides>11</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11</vt:i4>
      </vt:variant>
    </vt:vector>
  </HeadingPairs>
  <TitlesOfParts>
    <vt:vector size="15" baseType="lpstr">
      <vt:lpstr>Arial</vt:lpstr>
      <vt:lpstr>Calibri</vt:lpstr>
      <vt:lpstr>Calibri Light</vt:lpstr>
      <vt:lpstr>Office Theme</vt:lpstr>
      <vt:lpstr>WP 3</vt:lpstr>
      <vt:lpstr>WP 3 - Related assumptions and risks</vt:lpstr>
      <vt:lpstr>WP 3 - Description</vt:lpstr>
      <vt:lpstr>WP 3 - Description</vt:lpstr>
      <vt:lpstr>WP 3 - Tasks</vt:lpstr>
      <vt:lpstr>WP 3 - 3.1 Studying of EU experience by mobility of staff and students</vt:lpstr>
      <vt:lpstr>WP 3 - 3.2 Develop training programs for the training on innovative medical technology</vt:lpstr>
      <vt:lpstr>WP 3 - 3.3 Improvement of training methodical complexes on base of modernized training and Training of instructors</vt:lpstr>
      <vt:lpstr>WP 3 - 3.4 Integration the medical training program in study programs at the universities</vt:lpstr>
      <vt:lpstr>WP 3 - 3.5 Development of multimedia approach and manuals for modernized training</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aj</cp:lastModifiedBy>
  <cp:revision>21</cp:revision>
  <dcterms:created xsi:type="dcterms:W3CDTF">2018-02-20T07:57:58Z</dcterms:created>
  <dcterms:modified xsi:type="dcterms:W3CDTF">2018-02-22T16:36:18Z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0x010100DE81C9D8A2B5534797249304FAC18792</vt:lpwstr>
  </property>
</Properties>
</file>